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sldIdLst>
    <p:sldId id="256" r:id="rId2"/>
    <p:sldId id="448" r:id="rId3"/>
    <p:sldId id="445" r:id="rId4"/>
    <p:sldId id="257" r:id="rId5"/>
    <p:sldId id="447" r:id="rId6"/>
    <p:sldId id="258" r:id="rId7"/>
    <p:sldId id="446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6968-AB4E-4919-A256-AA663672E563}" type="datetimeFigureOut">
              <a:rPr lang="he-IL" smtClean="0"/>
              <a:t>י"ז/כסלו/תשע"ט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FC1B-A4B5-44AA-B879-7611AABDB7CD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4257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6968-AB4E-4919-A256-AA663672E563}" type="datetimeFigureOut">
              <a:rPr lang="he-IL" smtClean="0"/>
              <a:t>י"ז/כסלו/תשע"ט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FC1B-A4B5-44AA-B879-7611AABDB7CD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366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6968-AB4E-4919-A256-AA663672E563}" type="datetimeFigureOut">
              <a:rPr lang="he-IL" smtClean="0"/>
              <a:t>י"ז/כסלו/תשע"ט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FC1B-A4B5-44AA-B879-7611AABDB7CD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51492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 dirty="0"/>
              <a:t>תזונת אומגה לספורטאים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3CCD3-E47F-4B89-8DAC-ABBBFBAD252B}" type="slidenum">
              <a:rPr lang="he-IL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389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6968-AB4E-4919-A256-AA663672E563}" type="datetimeFigureOut">
              <a:rPr lang="he-IL" smtClean="0"/>
              <a:t>י"ז/כסלו/תשע"ט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FC1B-A4B5-44AA-B879-7611AABDB7CD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980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6968-AB4E-4919-A256-AA663672E563}" type="datetimeFigureOut">
              <a:rPr lang="he-IL" smtClean="0"/>
              <a:t>י"ז/כסלו/תשע"ט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FC1B-A4B5-44AA-B879-7611AABDB7CD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6851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6968-AB4E-4919-A256-AA663672E563}" type="datetimeFigureOut">
              <a:rPr lang="he-IL" smtClean="0"/>
              <a:t>י"ז/כסלו/תשע"ט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FC1B-A4B5-44AA-B879-7611AABDB7CD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91924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6968-AB4E-4919-A256-AA663672E563}" type="datetimeFigureOut">
              <a:rPr lang="he-IL" smtClean="0"/>
              <a:t>י"ז/כסלו/תשע"ט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FC1B-A4B5-44AA-B879-7611AABDB7CD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9134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6968-AB4E-4919-A256-AA663672E563}" type="datetimeFigureOut">
              <a:rPr lang="he-IL" smtClean="0"/>
              <a:t>י"ז/כסלו/תשע"ט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FC1B-A4B5-44AA-B879-7611AABDB7CD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9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6968-AB4E-4919-A256-AA663672E563}" type="datetimeFigureOut">
              <a:rPr lang="he-IL" smtClean="0"/>
              <a:t>י"ז/כסלו/תשע"ט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FC1B-A4B5-44AA-B879-7611AABDB7CD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0445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6968-AB4E-4919-A256-AA663672E563}" type="datetimeFigureOut">
              <a:rPr lang="he-IL" smtClean="0"/>
              <a:t>י"ז/כסלו/תשע"ט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FC1B-A4B5-44AA-B879-7611AABDB7CD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7715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6968-AB4E-4919-A256-AA663672E563}" type="datetimeFigureOut">
              <a:rPr lang="he-IL" smtClean="0"/>
              <a:t>י"ז/כסלו/תשע"ט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FC1B-A4B5-44AA-B879-7611AABDB7CD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0072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6968-AB4E-4919-A256-AA663672E563}" type="datetimeFigureOut">
              <a:rPr lang="he-IL" smtClean="0"/>
              <a:t>י"ז/כסלו/תשע"ט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8FC1B-A4B5-44AA-B879-7611AABDB7CD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44549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4669" y="0"/>
            <a:ext cx="4734661" cy="66604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3600" dirty="0"/>
              <a:t>מגנזיום</a:t>
            </a:r>
          </a:p>
          <a:p>
            <a:pPr algn="ctr" rtl="1">
              <a:lnSpc>
                <a:spcPct val="150000"/>
              </a:lnSpc>
            </a:pPr>
            <a:r>
              <a:rPr lang="he-IL" sz="2800" dirty="0"/>
              <a:t>מה </a:t>
            </a:r>
            <a:r>
              <a:rPr lang="he-IL" sz="2800" dirty="0" err="1"/>
              <a:t>התפקידיו</a:t>
            </a:r>
            <a:r>
              <a:rPr lang="he-IL" sz="2800" dirty="0"/>
              <a:t> בגוף?</a:t>
            </a:r>
          </a:p>
          <a:p>
            <a:pPr algn="ctr" rtl="1">
              <a:lnSpc>
                <a:spcPct val="150000"/>
              </a:lnSpc>
            </a:pPr>
            <a:r>
              <a:rPr lang="he-IL" sz="2800" dirty="0"/>
              <a:t>מה קורה כשחסר?</a:t>
            </a:r>
          </a:p>
          <a:p>
            <a:pPr algn="ctr" rtl="1">
              <a:lnSpc>
                <a:spcPct val="150000"/>
              </a:lnSpc>
            </a:pPr>
            <a:r>
              <a:rPr lang="he-IL" sz="2800" dirty="0"/>
              <a:t>באיזה מזון הוא נמצא?</a:t>
            </a:r>
          </a:p>
          <a:p>
            <a:pPr algn="ctr" rtl="1">
              <a:lnSpc>
                <a:spcPct val="150000"/>
              </a:lnSpc>
            </a:pPr>
            <a:r>
              <a:rPr lang="he-IL" sz="2800" dirty="0"/>
              <a:t>מדוע מחסור במגנזיום כה נפוץ?</a:t>
            </a:r>
          </a:p>
          <a:p>
            <a:pPr algn="ctr" rtl="1">
              <a:lnSpc>
                <a:spcPct val="150000"/>
              </a:lnSpc>
            </a:pPr>
            <a:r>
              <a:rPr lang="he-IL" sz="2800" dirty="0"/>
              <a:t>כיצד לתסף וכמה?</a:t>
            </a:r>
          </a:p>
          <a:p>
            <a:pPr algn="ctr" rtl="1">
              <a:lnSpc>
                <a:spcPct val="150000"/>
              </a:lnSpc>
            </a:pPr>
            <a:r>
              <a:rPr lang="he-IL" sz="2800" dirty="0"/>
              <a:t>איזה מוצרים וכיצד לבחור?</a:t>
            </a:r>
          </a:p>
          <a:p>
            <a:pPr algn="ctr" rtl="1">
              <a:lnSpc>
                <a:spcPct val="150000"/>
              </a:lnSpc>
            </a:pPr>
            <a:endParaRPr lang="he-IL" sz="2800" dirty="0"/>
          </a:p>
          <a:p>
            <a:pPr algn="ctr" rtl="1">
              <a:lnSpc>
                <a:spcPct val="150000"/>
              </a:lnSpc>
            </a:pPr>
            <a:r>
              <a:rPr lang="he-IL" sz="2800" dirty="0"/>
              <a:t>גיא בן צבי</a:t>
            </a:r>
          </a:p>
          <a:p>
            <a:pPr algn="ctr" rtl="1">
              <a:lnSpc>
                <a:spcPct val="150000"/>
              </a:lnSpc>
            </a:pPr>
            <a:r>
              <a:rPr lang="he-IL" sz="2800" dirty="0"/>
              <a:t>אומגה 3 גליל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4D0868-F8FC-41D1-B607-1604FA295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6806" cy="26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4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111" y="-144376"/>
            <a:ext cx="442938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/>
              <a:t>מגנזיום</a:t>
            </a:r>
          </a:p>
          <a:p>
            <a:pPr algn="ctr"/>
            <a:r>
              <a:rPr lang="he-IL" dirty="0"/>
              <a:t>יסוד חיוני בצמחים ובעלי חיים בכל תא</a:t>
            </a:r>
          </a:p>
          <a:p>
            <a:pPr algn="ctr"/>
            <a:r>
              <a:rPr lang="he-IL" dirty="0"/>
              <a:t>דומה מאד לסידן ומתחרה איתו בתאים</a:t>
            </a:r>
          </a:p>
          <a:p>
            <a:pPr algn="ctr"/>
            <a:r>
              <a:rPr lang="he-IL" dirty="0"/>
              <a:t>סה"כ מגנזיום + סידן = ערך קבוע</a:t>
            </a:r>
          </a:p>
        </p:txBody>
      </p:sp>
      <p:pic>
        <p:nvPicPr>
          <p:cNvPr id="1028" name="Picture 4" descr="https://upload.wikimedia.org/wikipedia/commons/thumb/9/92/Chlorophyll-a-3D-vdW.png/220px-Chlorophyll-a-3D-vd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0204">
            <a:off x="6689609" y="4287808"/>
            <a:ext cx="2132145" cy="134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259713" y="971646"/>
            <a:ext cx="305499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בצמחים</a:t>
            </a:r>
          </a:p>
          <a:p>
            <a:pPr algn="ctr"/>
            <a:r>
              <a:rPr lang="he-IL" dirty="0"/>
              <a:t>מרכיב מרכזי בכלורופיל </a:t>
            </a:r>
          </a:p>
          <a:p>
            <a:pPr algn="ctr"/>
            <a:r>
              <a:rPr lang="he-IL" dirty="0"/>
              <a:t>בלי מגנזיום אין פוטוסינתזה</a:t>
            </a:r>
            <a:endParaRPr lang="he-IL" sz="1400" dirty="0"/>
          </a:p>
        </p:txBody>
      </p:sp>
      <p:pic>
        <p:nvPicPr>
          <p:cNvPr id="1030" name="Picture 6" descr="Image result for magnesium biolog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572" y="1877543"/>
            <a:ext cx="2457275" cy="184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41953" y="957425"/>
            <a:ext cx="30549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בבעלי חיים</a:t>
            </a:r>
          </a:p>
          <a:p>
            <a:pPr algn="ctr" rtl="1"/>
            <a:r>
              <a:rPr lang="he-IL" dirty="0"/>
              <a:t>מרכיב מרכזי יצור אנרגיה מ </a:t>
            </a:r>
            <a:r>
              <a:rPr lang="en-US" dirty="0"/>
              <a:t>ATP</a:t>
            </a:r>
            <a:r>
              <a:rPr lang="he-IL" dirty="0"/>
              <a:t> </a:t>
            </a:r>
          </a:p>
          <a:p>
            <a:pPr algn="ctr" rtl="1"/>
            <a:r>
              <a:rPr lang="he-IL" dirty="0"/>
              <a:t>מרכיב מרכזי ביצור חלבונים</a:t>
            </a:r>
          </a:p>
          <a:p>
            <a:pPr algn="ctr" rtl="1"/>
            <a:r>
              <a:rPr lang="he-IL" dirty="0"/>
              <a:t>מרכיב מרכזי בשכפול </a:t>
            </a:r>
            <a:r>
              <a:rPr lang="en-US" dirty="0"/>
              <a:t>DNA</a:t>
            </a:r>
            <a:endParaRPr lang="he-IL" dirty="0"/>
          </a:p>
        </p:txBody>
      </p:sp>
      <p:pic>
        <p:nvPicPr>
          <p:cNvPr id="1032" name="Picture 8" descr="Image result for magnesium atp produ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6" y="2147790"/>
            <a:ext cx="2369511" cy="164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B887B2B-F4E7-43AE-A79A-9963C7E48E53}"/>
              </a:ext>
            </a:extLst>
          </p:cNvPr>
          <p:cNvGrpSpPr/>
          <p:nvPr/>
        </p:nvGrpSpPr>
        <p:grpSpPr>
          <a:xfrm>
            <a:off x="1427334" y="3854233"/>
            <a:ext cx="5382350" cy="2826349"/>
            <a:chOff x="1932396" y="2811054"/>
            <a:chExt cx="5382350" cy="2826349"/>
          </a:xfrm>
        </p:grpSpPr>
        <p:pic>
          <p:nvPicPr>
            <p:cNvPr id="1026" name="Picture 2" descr="Image result for magnesium biolog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396" y="2811054"/>
              <a:ext cx="5382350" cy="2826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2192321" y="3740093"/>
              <a:ext cx="436227" cy="53645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192323" y="4093829"/>
              <a:ext cx="436227" cy="53645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366776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3CCD3-E47F-4B89-8DAC-ABBBFBAD252B}" type="slidenum">
              <a:rPr lang="he-IL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" y="1447800"/>
            <a:ext cx="9045004" cy="41215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74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/>
              <a:t>נתיב מטבולי של גליקוליזה</a:t>
            </a:r>
          </a:p>
          <a:p>
            <a:pPr algn="ctr" rtl="1"/>
            <a:r>
              <a:rPr lang="he-IL" dirty="0"/>
              <a:t>יצור אנרגיה מגלוקוז</a:t>
            </a:r>
            <a:endParaRPr lang="en-US" dirty="0"/>
          </a:p>
          <a:p>
            <a:pPr algn="ctr" rtl="1"/>
            <a:r>
              <a:rPr lang="he-IL" dirty="0"/>
              <a:t>תפקידו של המגנזיום - </a:t>
            </a:r>
            <a:r>
              <a:rPr lang="he-IL" dirty="0" err="1"/>
              <a:t>קואנזים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3581400" y="1981200"/>
            <a:ext cx="533400" cy="381000"/>
          </a:xfrm>
          <a:prstGeom prst="ellipse">
            <a:avLst/>
          </a:prstGeom>
          <a:solidFill>
            <a:srgbClr val="00FFFF">
              <a:alpha val="10196"/>
            </a:srgb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58000" y="2971800"/>
            <a:ext cx="533400" cy="381000"/>
          </a:xfrm>
          <a:prstGeom prst="ellipse">
            <a:avLst/>
          </a:prstGeom>
          <a:solidFill>
            <a:srgbClr val="00FFFF">
              <a:alpha val="10196"/>
            </a:srgbClr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019800" y="4724400"/>
            <a:ext cx="381000" cy="304800"/>
          </a:xfrm>
          <a:prstGeom prst="ellipse">
            <a:avLst/>
          </a:prstGeom>
          <a:solidFill>
            <a:srgbClr val="00FFFF">
              <a:alpha val="10196"/>
            </a:srgbClr>
          </a:solidFill>
          <a:ln w="127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686300" y="4422559"/>
            <a:ext cx="381000" cy="304800"/>
          </a:xfrm>
          <a:prstGeom prst="ellipse">
            <a:avLst/>
          </a:prstGeom>
          <a:solidFill>
            <a:srgbClr val="00FFFF">
              <a:alpha val="10196"/>
            </a:srgbClr>
          </a:solidFill>
          <a:ln w="127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752600" y="2860459"/>
            <a:ext cx="381000" cy="304800"/>
          </a:xfrm>
          <a:prstGeom prst="ellipse">
            <a:avLst/>
          </a:prstGeom>
          <a:solidFill>
            <a:srgbClr val="00FFFF">
              <a:alpha val="10196"/>
            </a:srgbClr>
          </a:solidFill>
          <a:ln w="127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914400" y="2362200"/>
            <a:ext cx="381000" cy="304800"/>
          </a:xfrm>
          <a:prstGeom prst="ellipse">
            <a:avLst/>
          </a:prstGeom>
          <a:solidFill>
            <a:srgbClr val="00FFFF">
              <a:alpha val="10196"/>
            </a:srgbClr>
          </a:solidFill>
          <a:ln w="127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328E61-3185-41AB-B7E9-8216C30A96C6}"/>
              </a:ext>
            </a:extLst>
          </p:cNvPr>
          <p:cNvSpPr txBox="1"/>
          <p:nvPr/>
        </p:nvSpPr>
        <p:spPr>
          <a:xfrm>
            <a:off x="-161497" y="462405"/>
            <a:ext cx="926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מעגל קרבס</a:t>
            </a:r>
            <a:endParaRPr lang="en-US" dirty="0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82660ECE-1197-4894-9B5A-2579FD27EFC5}"/>
              </a:ext>
            </a:extLst>
          </p:cNvPr>
          <p:cNvSpPr/>
          <p:nvPr/>
        </p:nvSpPr>
        <p:spPr>
          <a:xfrm>
            <a:off x="207390" y="1112363"/>
            <a:ext cx="188536" cy="3354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144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9255" y="-89647"/>
            <a:ext cx="44293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מגנזיום</a:t>
            </a:r>
          </a:p>
          <a:p>
            <a:pPr algn="ctr"/>
            <a:r>
              <a:rPr lang="he-IL" dirty="0"/>
              <a:t>סוגים בשוק ושימושים רפואיים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25" y="575511"/>
            <a:ext cx="9029351" cy="58939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 sz="1600" dirty="0"/>
              <a:t>מניעת פרפור חדרים ואי סדירות קצב לב</a:t>
            </a:r>
          </a:p>
          <a:p>
            <a:pPr marL="285750" indent="-28575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 sz="1600" dirty="0"/>
              <a:t>רעלת הריון</a:t>
            </a:r>
          </a:p>
          <a:p>
            <a:pPr marL="285750" indent="-28575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 sz="1600" dirty="0"/>
              <a:t>רגל עצבנית</a:t>
            </a:r>
          </a:p>
          <a:p>
            <a:pPr marL="285750" indent="-28575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 sz="1600" dirty="0"/>
              <a:t>מיגרנות</a:t>
            </a:r>
          </a:p>
          <a:p>
            <a:pPr marL="285750" indent="-28575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 sz="1600" dirty="0"/>
              <a:t>מניעת התכווצות שרירים הנובעת ממחסור במגנזיום</a:t>
            </a:r>
          </a:p>
          <a:p>
            <a:pPr marL="285750" indent="-285750" algn="r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e-IL" sz="1600" dirty="0"/>
              <a:t>הפרעות פסיכיאטריות, בעיקר טורט </a:t>
            </a:r>
            <a:r>
              <a:rPr lang="en-US" sz="1600" dirty="0"/>
              <a:t>OCD</a:t>
            </a:r>
            <a:r>
              <a:rPr lang="he-IL" sz="1600" dirty="0"/>
              <a:t> אוטיזם </a:t>
            </a:r>
            <a:r>
              <a:rPr lang="en-US" sz="1600" dirty="0"/>
              <a:t>ADHD</a:t>
            </a:r>
            <a:endParaRPr lang="he-IL" sz="1600" dirty="0"/>
          </a:p>
          <a:p>
            <a:pPr algn="r" rtl="1">
              <a:spcBef>
                <a:spcPts val="600"/>
              </a:spcBef>
            </a:pPr>
            <a:r>
              <a:rPr lang="he-IL" b="1" dirty="0"/>
              <a:t>סוגים</a:t>
            </a:r>
          </a:p>
          <a:p>
            <a:pPr algn="r" rtl="1">
              <a:spcBef>
                <a:spcPts val="600"/>
              </a:spcBef>
              <a:spcAft>
                <a:spcPts val="300"/>
              </a:spcAft>
            </a:pPr>
            <a:r>
              <a:rPr lang="he-IL" sz="1400" b="1" dirty="0"/>
              <a:t>מגנזיום סולפאט- </a:t>
            </a:r>
            <a:r>
              <a:rPr lang="he-IL" sz="1400" dirty="0"/>
              <a:t>מלחי אפסום\ מלחי אמבט \ מלח אנגלי. מספיג את המגנזיום דרך העור. מדווח כמרגיע לילדים אוטיסטיים והפרעות קשב הסובלים מחץ</a:t>
            </a:r>
          </a:p>
          <a:p>
            <a:pPr algn="r" rtl="1">
              <a:spcBef>
                <a:spcPts val="600"/>
              </a:spcBef>
              <a:spcAft>
                <a:spcPts val="300"/>
              </a:spcAft>
            </a:pPr>
            <a:r>
              <a:rPr lang="he-IL" sz="1400" b="1" dirty="0"/>
              <a:t>הידרוקסיד \ הידראט (מגנוקס)- </a:t>
            </a:r>
            <a:r>
              <a:rPr lang="he-IL" sz="1400" dirty="0"/>
              <a:t>משמש כמשלשל \מונע עצירות. כיום משמש ספורטאים. יעילות מוטלת בספק.</a:t>
            </a:r>
          </a:p>
          <a:p>
            <a:pPr algn="r" rtl="1">
              <a:spcBef>
                <a:spcPts val="600"/>
              </a:spcBef>
              <a:spcAft>
                <a:spcPts val="300"/>
              </a:spcAft>
            </a:pPr>
            <a:r>
              <a:rPr lang="he-IL" sz="1400" b="1" dirty="0"/>
              <a:t>מגנזיום כלוריד, גליקונט, מלאט,אורוטת, גליקינאט, אסקורבאט, ציטראט</a:t>
            </a:r>
            <a:r>
              <a:rPr lang="he-IL" sz="1400" dirty="0"/>
              <a:t> משמשים כתוסף תזונה. יעילות הספיגה משתנה. לא משלשלים.</a:t>
            </a:r>
          </a:p>
          <a:p>
            <a:pPr algn="r" rtl="1">
              <a:spcBef>
                <a:spcPts val="600"/>
              </a:spcBef>
              <a:spcAft>
                <a:spcPts val="300"/>
              </a:spcAft>
            </a:pPr>
            <a:r>
              <a:rPr lang="he-IL" sz="1400" b="1" dirty="0"/>
              <a:t>מגנזיום סטארט- </a:t>
            </a:r>
            <a:r>
              <a:rPr lang="he-IL" sz="1400" dirty="0"/>
              <a:t>חומר משמן משמש בתעשיה וגם ביצור תרופות כמונע הדבקות בין הקפסולות. חסר ערך תזונתי</a:t>
            </a:r>
          </a:p>
          <a:p>
            <a:pPr algn="r" rtl="1">
              <a:spcBef>
                <a:spcPts val="600"/>
              </a:spcBef>
              <a:spcAft>
                <a:spcPts val="300"/>
              </a:spcAft>
            </a:pPr>
            <a:r>
              <a:rPr lang="he-IL" sz="1400" b="1" dirty="0"/>
              <a:t>מגנזיום קרבונט- </a:t>
            </a:r>
            <a:r>
              <a:rPr lang="he-IL" sz="1400" dirty="0"/>
              <a:t>משמש להגברת חיכוך בהתעמלות מכשירים והרמת משקולות וטיפוס צוקים</a:t>
            </a:r>
          </a:p>
          <a:p>
            <a:pPr algn="r" rtl="1">
              <a:spcBef>
                <a:spcPts val="600"/>
              </a:spcBef>
              <a:spcAft>
                <a:spcPts val="300"/>
              </a:spcAft>
            </a:pPr>
            <a:r>
              <a:rPr lang="he-IL" sz="1400" b="1" dirty="0">
                <a:solidFill>
                  <a:srgbClr val="0000FF"/>
                </a:solidFill>
              </a:rPr>
              <a:t>מגנזיום אל טריאונט- </a:t>
            </a:r>
            <a:r>
              <a:rPr lang="he-IL" sz="1400" dirty="0"/>
              <a:t>סוג חדש יחסית ויעיל הן לספורט והן מדווח כעוזר בהפרעות קשב. המגנזיום קשור לסוכר בשם חומצה טריאוניט. יש דיווחים שעובר גם את מחסום הדם למוח. שווה בדיקה.</a:t>
            </a:r>
          </a:p>
          <a:p>
            <a:pPr algn="r" rtl="1">
              <a:spcBef>
                <a:spcPts val="600"/>
              </a:spcBef>
              <a:spcAft>
                <a:spcPts val="300"/>
              </a:spcAft>
            </a:pPr>
            <a:r>
              <a:rPr lang="he-IL" sz="1400" b="1" dirty="0">
                <a:solidFill>
                  <a:srgbClr val="0000FF"/>
                </a:solidFill>
              </a:rPr>
              <a:t>מגנזיום טאורט- </a:t>
            </a:r>
            <a:r>
              <a:rPr lang="he-IL" sz="1400" dirty="0">
                <a:solidFill>
                  <a:srgbClr val="0000FF"/>
                </a:solidFill>
              </a:rPr>
              <a:t>הסוג שלנו. קשור לטאורין. </a:t>
            </a:r>
          </a:p>
          <a:p>
            <a:pPr lvl="1" algn="r" rtl="1">
              <a:spcBef>
                <a:spcPts val="600"/>
              </a:spcBef>
              <a:spcAft>
                <a:spcPts val="300"/>
              </a:spcAft>
            </a:pPr>
            <a:r>
              <a:rPr lang="he-IL" sz="1400" dirty="0">
                <a:solidFill>
                  <a:srgbClr val="0000FF"/>
                </a:solidFill>
              </a:rPr>
              <a:t>היתרון של טאורט- עובר את מחסום הדם למוח שרוב הצורות האחרות לא עוברות. יעיל מאד גם לספורט</a:t>
            </a:r>
          </a:p>
          <a:p>
            <a:pPr lvl="1" algn="r" rtl="1">
              <a:spcBef>
                <a:spcPts val="600"/>
              </a:spcBef>
              <a:spcAft>
                <a:spcPts val="300"/>
              </a:spcAft>
            </a:pPr>
            <a:r>
              <a:rPr lang="he-IL" sz="1400" dirty="0">
                <a:solidFill>
                  <a:srgbClr val="0000FF"/>
                </a:solidFill>
              </a:rPr>
              <a:t>החיסרון הגדול של </a:t>
            </a:r>
            <a:r>
              <a:rPr lang="he-IL" sz="1400" dirty="0" err="1">
                <a:solidFill>
                  <a:srgbClr val="0000FF"/>
                </a:solidFill>
              </a:rPr>
              <a:t>הטאורט</a:t>
            </a:r>
            <a:r>
              <a:rPr lang="he-IL" sz="1400" dirty="0">
                <a:solidFill>
                  <a:srgbClr val="0000FF"/>
                </a:solidFill>
              </a:rPr>
              <a:t>- יקר</a:t>
            </a:r>
          </a:p>
        </p:txBody>
      </p:sp>
    </p:spTree>
    <p:extLst>
      <p:ext uri="{BB962C8B-B14F-4D97-AF65-F5344CB8AC3E}">
        <p14:creationId xmlns:p14="http://schemas.microsoft.com/office/powerpoint/2010/main" val="203740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49255" y="-89647"/>
            <a:ext cx="44293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מגנזיום</a:t>
            </a:r>
          </a:p>
          <a:p>
            <a:pPr algn="ctr"/>
            <a:r>
              <a:rPr lang="he-IL" dirty="0"/>
              <a:t>סוגים בשוק ושימושים רפואיים</a:t>
            </a:r>
          </a:p>
        </p:txBody>
      </p:sp>
      <p:sp>
        <p:nvSpPr>
          <p:cNvPr id="5" name="Rectangle 4"/>
          <p:cNvSpPr/>
          <p:nvPr/>
        </p:nvSpPr>
        <p:spPr>
          <a:xfrm>
            <a:off x="57325" y="797510"/>
            <a:ext cx="90293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/>
              <a:t>Wikipedia</a:t>
            </a:r>
          </a:p>
          <a:p>
            <a:pPr algn="l" rtl="0"/>
            <a:r>
              <a:rPr lang="en-US" sz="1400" dirty="0"/>
              <a:t>Therapy</a:t>
            </a:r>
          </a:p>
          <a:p>
            <a:pPr algn="l" rtl="0"/>
            <a:r>
              <a:rPr lang="en-US" sz="1400" dirty="0"/>
              <a:t>Intravenous magnesium is recommended for Management of Patients With </a:t>
            </a:r>
            <a:r>
              <a:rPr lang="en-US" sz="1400" b="1" dirty="0"/>
              <a:t>Ventricular Arrhythmias </a:t>
            </a:r>
            <a:r>
              <a:rPr lang="en-US" sz="1400" dirty="0"/>
              <a:t>and Magnesium is the drug of choice in the management of </a:t>
            </a:r>
            <a:r>
              <a:rPr lang="en-US" sz="1400" b="1" dirty="0"/>
              <a:t>pre-eclampsia and eclampsia</a:t>
            </a:r>
            <a:r>
              <a:rPr lang="en-US" sz="1400" dirty="0"/>
              <a:t>.[58][59]</a:t>
            </a:r>
          </a:p>
          <a:p>
            <a:pPr algn="l" rtl="0"/>
            <a:r>
              <a:rPr lang="en-US" sz="1400" b="1" dirty="0"/>
              <a:t>Hypomagnesemia, including that caused by alcoholism</a:t>
            </a:r>
            <a:r>
              <a:rPr lang="en-US" sz="1400" dirty="0"/>
              <a:t>, is reversible by oral or parenteral magnesium administration depending on the degree of deficiency.[60]</a:t>
            </a:r>
          </a:p>
          <a:p>
            <a:pPr algn="l" rtl="0"/>
            <a:r>
              <a:rPr lang="en-US" sz="1400" dirty="0"/>
              <a:t>There is limited evidence that magnesium supplementation may play a role in the </a:t>
            </a:r>
            <a:r>
              <a:rPr lang="en-US" sz="1400" b="1" dirty="0"/>
              <a:t>prevention and treatment of migraine</a:t>
            </a:r>
            <a:r>
              <a:rPr lang="en-US" sz="1400" dirty="0"/>
              <a:t>.[61]</a:t>
            </a:r>
          </a:p>
          <a:p>
            <a:pPr algn="l" rtl="0"/>
            <a:r>
              <a:rPr lang="en-US" sz="1400" dirty="0"/>
              <a:t>Oral magnesium may be therapeutic for </a:t>
            </a:r>
            <a:r>
              <a:rPr lang="en-US" sz="1400" b="1" dirty="0"/>
              <a:t>restless leg syndrome</a:t>
            </a:r>
            <a:r>
              <a:rPr lang="en-US" sz="1400" dirty="0"/>
              <a:t>.[62]</a:t>
            </a:r>
          </a:p>
          <a:p>
            <a:pPr algn="l" rtl="0"/>
            <a:r>
              <a:rPr lang="en-US" sz="1400" dirty="0"/>
              <a:t>Sorted by type of magnesium salt, other therapeutic applications include:</a:t>
            </a:r>
          </a:p>
          <a:p>
            <a:pPr algn="l" rtl="0"/>
            <a:endParaRPr lang="en-US" sz="1400" dirty="0"/>
          </a:p>
          <a:p>
            <a:pPr algn="l" rtl="0"/>
            <a:r>
              <a:rPr lang="en-US" sz="1400" b="1" dirty="0"/>
              <a:t>Magnesium sulfate</a:t>
            </a:r>
            <a:r>
              <a:rPr lang="en-US" sz="1400" dirty="0"/>
              <a:t>, as the heptahydrate called Epsom salts, is used as bath salts, a </a:t>
            </a:r>
            <a:r>
              <a:rPr lang="en-US" sz="1400" b="1" dirty="0"/>
              <a:t>laxative</a:t>
            </a:r>
            <a:r>
              <a:rPr lang="en-US" sz="1400" dirty="0"/>
              <a:t>, and a highly soluble fertilizer.[63]</a:t>
            </a:r>
          </a:p>
          <a:p>
            <a:pPr algn="l" rtl="0"/>
            <a:r>
              <a:rPr lang="en-US" sz="1400" b="1" dirty="0"/>
              <a:t>Magnesium hydroxide</a:t>
            </a:r>
            <a:r>
              <a:rPr lang="en-US" sz="1400" dirty="0"/>
              <a:t>, suspended in water, is used in milk of magnesia antacids and </a:t>
            </a:r>
            <a:r>
              <a:rPr lang="en-US" sz="1400" b="1" dirty="0"/>
              <a:t>laxatives</a:t>
            </a:r>
            <a:r>
              <a:rPr lang="en-US" sz="1400" dirty="0"/>
              <a:t>.</a:t>
            </a:r>
          </a:p>
          <a:p>
            <a:pPr algn="l" rtl="0"/>
            <a:r>
              <a:rPr lang="en-US" sz="1400" dirty="0"/>
              <a:t>Magnesium chloride, oxide, gluconate, malate, orotate, glycinate, ascorbate and citrate are all used as oral magnesium supplements.</a:t>
            </a:r>
          </a:p>
          <a:p>
            <a:pPr algn="l" rtl="0"/>
            <a:r>
              <a:rPr lang="en-US" sz="1400" dirty="0"/>
              <a:t>Magnesium borate, magnesium salicylate, and magnesium sulfate are used as </a:t>
            </a:r>
            <a:r>
              <a:rPr lang="en-US" sz="1400" b="1" dirty="0"/>
              <a:t>antiseptics.</a:t>
            </a:r>
          </a:p>
          <a:p>
            <a:pPr algn="l" rtl="0"/>
            <a:r>
              <a:rPr lang="en-US" sz="1400" dirty="0"/>
              <a:t>Magnesium bromide is used as a mild sedative (this action is due to the bromide, not the magnesium).</a:t>
            </a:r>
          </a:p>
          <a:p>
            <a:pPr algn="l" rtl="0"/>
            <a:r>
              <a:rPr lang="en-US" sz="1400" b="1" dirty="0"/>
              <a:t>Magnesium stearate </a:t>
            </a:r>
            <a:r>
              <a:rPr lang="en-US" sz="1400" dirty="0"/>
              <a:t>is a slightly flammable white powder with </a:t>
            </a:r>
            <a:r>
              <a:rPr lang="en-US" sz="1400" b="1" dirty="0"/>
              <a:t>lubricating</a:t>
            </a:r>
            <a:r>
              <a:rPr lang="en-US" sz="1400" dirty="0"/>
              <a:t> properties. In pharmaceutical technology, it is used in </a:t>
            </a:r>
            <a:r>
              <a:rPr lang="en-US" sz="1400" b="1" dirty="0"/>
              <a:t>pharmacological manufacture to prevent tablets from sticking to the equipment </a:t>
            </a:r>
            <a:r>
              <a:rPr lang="en-US" sz="1400" dirty="0"/>
              <a:t>while compressing the ingredients into tablet form.</a:t>
            </a:r>
          </a:p>
          <a:p>
            <a:pPr algn="l" rtl="0"/>
            <a:r>
              <a:rPr lang="en-US" sz="1400" dirty="0"/>
              <a:t>Magnesium carbonate powder is used by athletes such as gymnasts, weightlifters, and climbers to eliminate palm sweat, </a:t>
            </a:r>
            <a:r>
              <a:rPr lang="en-US" sz="1400" b="1" dirty="0"/>
              <a:t>prevent sticking, and improve the grip on gymnastic apparatus</a:t>
            </a:r>
            <a:r>
              <a:rPr lang="en-US" sz="1400" dirty="0"/>
              <a:t>, lifting bars, and climbing rocks.</a:t>
            </a:r>
          </a:p>
          <a:p>
            <a:pPr algn="l" rtl="0"/>
            <a:r>
              <a:rPr lang="en-US" sz="1400" b="1" dirty="0"/>
              <a:t>Magnesium L–threonate </a:t>
            </a:r>
            <a:r>
              <a:rPr lang="en-US" sz="1400" dirty="0"/>
              <a:t>has been studied as a possible treatment of mild cognitive impairment.[64][65][66][67]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31049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8550" y="0"/>
            <a:ext cx="44293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מגנזיום</a:t>
            </a:r>
          </a:p>
          <a:p>
            <a:pPr algn="ctr"/>
            <a:r>
              <a:rPr lang="he-IL" dirty="0"/>
              <a:t>ניסיון טיפולי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1730" y="738664"/>
            <a:ext cx="8719843" cy="58785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spcAft>
                <a:spcPts val="600"/>
              </a:spcAft>
            </a:pPr>
            <a:r>
              <a:rPr lang="he-IL" dirty="0"/>
              <a:t>שימוש במגנזיום להפרעות פסיכיאטריות פותח על ידי בוני גרימלדי, אם לילד עם טורט</a:t>
            </a:r>
          </a:p>
          <a:p>
            <a:pPr algn="r" rtl="1">
              <a:spcAft>
                <a:spcPts val="600"/>
              </a:spcAft>
            </a:pPr>
            <a:r>
              <a:rPr lang="he-IL" u="sng" dirty="0"/>
              <a:t>הפרוטוקול של בוני</a:t>
            </a:r>
          </a:p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dirty="0"/>
              <a:t>מגנזיום טאורט במינון גבוה מאד, עד 10 קפסולות של 30 מ"ג (300 מ"ג מגנזיום אלמנט) ביום</a:t>
            </a:r>
          </a:p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dirty="0"/>
              <a:t>אומגה 3 </a:t>
            </a:r>
            <a:r>
              <a:rPr lang="en-US" dirty="0"/>
              <a:t>EPA</a:t>
            </a:r>
            <a:r>
              <a:rPr lang="he-IL" dirty="0"/>
              <a:t>+</a:t>
            </a:r>
            <a:r>
              <a:rPr lang="en-US" dirty="0"/>
              <a:t>DHA</a:t>
            </a:r>
            <a:r>
              <a:rPr lang="he-IL" dirty="0"/>
              <a:t> </a:t>
            </a:r>
          </a:p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dirty="0"/>
              <a:t>מולטי ויטמין המכיל קומפלקס </a:t>
            </a:r>
            <a:r>
              <a:rPr lang="en-US" dirty="0"/>
              <a:t>B</a:t>
            </a:r>
            <a:r>
              <a:rPr lang="he-IL" dirty="0"/>
              <a:t>, ויטמין </a:t>
            </a:r>
            <a:r>
              <a:rPr lang="en-US" dirty="0"/>
              <a:t>D</a:t>
            </a:r>
            <a:r>
              <a:rPr lang="he-IL" dirty="0"/>
              <a:t> ועוד (שם המוצר </a:t>
            </a:r>
            <a:r>
              <a:rPr lang="en-US" dirty="0"/>
              <a:t>TS+ Control</a:t>
            </a:r>
            <a:r>
              <a:rPr lang="he-IL" dirty="0"/>
              <a:t>)</a:t>
            </a:r>
          </a:p>
          <a:p>
            <a:pPr algn="r" rtl="1">
              <a:spcAft>
                <a:spcPts val="600"/>
              </a:spcAft>
            </a:pPr>
            <a:r>
              <a:rPr lang="he-IL" u="sng" dirty="0"/>
              <a:t>הנסיון שלנו</a:t>
            </a:r>
            <a:r>
              <a:rPr lang="he-IL" dirty="0"/>
              <a:t> </a:t>
            </a:r>
          </a:p>
          <a:p>
            <a:pPr algn="r" rtl="1">
              <a:spcAft>
                <a:spcPts val="600"/>
              </a:spcAft>
            </a:pPr>
            <a:r>
              <a:rPr lang="he-IL" dirty="0"/>
              <a:t>טיפול בננו ובהמשך עוד עשרות ילדים עם טורט</a:t>
            </a:r>
          </a:p>
          <a:p>
            <a:pPr algn="r" rtl="1">
              <a:spcAft>
                <a:spcPts val="600"/>
              </a:spcAft>
            </a:pPr>
            <a:r>
              <a:rPr lang="he-IL" dirty="0"/>
              <a:t>לאחר תיסוף של אומגה 3 על פי המחשבון במקרה של טיקים או אובססיות עקשניות תיסוף מגנזיום עוזר מאד להעלים את הטיקים.</a:t>
            </a:r>
          </a:p>
          <a:p>
            <a:pPr algn="r" rtl="1">
              <a:spcAft>
                <a:spcPts val="600"/>
              </a:spcAft>
            </a:pPr>
            <a:r>
              <a:rPr lang="he-IL" dirty="0"/>
              <a:t>מחסור במגנזיום מאד נפוץ בישראל משלוש סיבות:</a:t>
            </a:r>
          </a:p>
          <a:p>
            <a:pPr marL="342900" indent="-342900" algn="r" rtl="1">
              <a:spcAft>
                <a:spcPts val="600"/>
              </a:spcAft>
              <a:buAutoNum type="arabicPeriod"/>
            </a:pPr>
            <a:r>
              <a:rPr lang="he-IL" dirty="0"/>
              <a:t>אדמות משקע סידניות מכילות מעט מגנזיום לעומת סלעי יסוד (בזלת כמו רמת הגולן)</a:t>
            </a:r>
          </a:p>
          <a:p>
            <a:pPr marL="342900" indent="-342900" algn="r" rtl="1">
              <a:spcAft>
                <a:spcPts val="600"/>
              </a:spcAft>
              <a:buAutoNum type="arabicPeriod"/>
            </a:pPr>
            <a:r>
              <a:rPr lang="he-IL" dirty="0"/>
              <a:t>יותר מדי סידן במים במזון ובתוספי תזונה גורם למחסור במגנזיום</a:t>
            </a:r>
          </a:p>
          <a:p>
            <a:pPr marL="342900" indent="-342900" algn="r" rtl="1">
              <a:spcAft>
                <a:spcPts val="600"/>
              </a:spcAft>
              <a:buAutoNum type="arabicPeriod"/>
            </a:pPr>
            <a:r>
              <a:rPr lang="he-IL" dirty="0"/>
              <a:t>שימוש במי ים מותפלים כמי שתיה</a:t>
            </a:r>
          </a:p>
          <a:p>
            <a:pPr algn="r" rtl="1">
              <a:spcAft>
                <a:spcPts val="600"/>
              </a:spcAft>
            </a:pPr>
            <a:r>
              <a:rPr lang="he-IL" dirty="0"/>
              <a:t>לא ניתן לסמוך על תכולת המגנזיום במזונות בישראל מפני שלא ניתן לדעת כמה מגנזיום היה באדמה. שקד שגדל באדמה עניה במגנזיום יהיה עני במגנזיום.</a:t>
            </a:r>
          </a:p>
          <a:p>
            <a:pPr algn="r" rtl="1">
              <a:spcAft>
                <a:spcPts val="600"/>
              </a:spcAft>
            </a:pPr>
            <a:r>
              <a:rPr lang="he-IL" dirty="0"/>
              <a:t>שימוש במגנזיום טאורט יעיל ביותר גם להתכווצויות שרירים</a:t>
            </a:r>
          </a:p>
          <a:p>
            <a:pPr algn="r" rtl="1">
              <a:spcAft>
                <a:spcPts val="600"/>
              </a:spcAft>
            </a:pPr>
            <a:r>
              <a:rPr lang="he-IL" dirty="0"/>
              <a:t>שימוש במגנזיום אל טריאונט גם יעיל אבל דורש שימוש ביותר קפסולות</a:t>
            </a:r>
          </a:p>
        </p:txBody>
      </p:sp>
    </p:spTree>
    <p:extLst>
      <p:ext uri="{BB962C8B-B14F-4D97-AF65-F5344CB8AC3E}">
        <p14:creationId xmlns:p14="http://schemas.microsoft.com/office/powerpoint/2010/main" val="139070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8550" y="0"/>
            <a:ext cx="442938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dirty="0"/>
              <a:t>מגנזיום</a:t>
            </a:r>
          </a:p>
          <a:p>
            <a:pPr algn="ctr"/>
            <a:r>
              <a:rPr lang="he-IL" dirty="0"/>
              <a:t>כמה לקחת?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6672"/>
            <a:ext cx="9072281" cy="62401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dirty="0"/>
              <a:t>אדם בוגר בריא במשקל 80 ק"ג צורך ביום כ400 מ"ג מגנזיום יסוד (אלמנט) כלומר כ5 מ"ג מגנזיום ביום לכל ק"ג גוף.</a:t>
            </a:r>
          </a:p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dirty="0"/>
              <a:t>הצריכה הזו מסופקת מכל המקורות:</a:t>
            </a:r>
          </a:p>
          <a:p>
            <a:pPr marL="742950" lvl="1" indent="-285750" algn="r" rt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e-IL" dirty="0"/>
              <a:t>מי שתיה</a:t>
            </a:r>
          </a:p>
          <a:p>
            <a:pPr marL="742950" lvl="1" indent="-285750" algn="r" rt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e-IL" dirty="0"/>
              <a:t>צמחים (ירקות פירות זרעים)</a:t>
            </a:r>
          </a:p>
          <a:p>
            <a:pPr marL="742950" lvl="1" indent="-285750" algn="r" rt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e-IL" dirty="0"/>
              <a:t>בשר</a:t>
            </a:r>
          </a:p>
          <a:p>
            <a:pPr marL="742950" lvl="1" indent="-285750" algn="r" rt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e-IL" dirty="0"/>
              <a:t>חלב</a:t>
            </a:r>
          </a:p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dirty="0"/>
              <a:t>ללא מגנזיום בכלל בתזונה האדם יחלה וימות תוך שבועות ספורים. מצד שני אין מזון ללא מגנזיום.</a:t>
            </a:r>
          </a:p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dirty="0"/>
              <a:t>התיסוף צריך להשלים את המחסור היומי + המחסור שנצבר עד היום.</a:t>
            </a:r>
          </a:p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dirty="0"/>
              <a:t>אין סיבה לתסף מעל הצריכה היומית כלומר 5 מ"ג\ק"ג ביום גם במצבי מחסור</a:t>
            </a:r>
          </a:p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dirty="0"/>
              <a:t>אין סיבה לתסף מעל חצי הצריכה היומית כלומר 2.5 מ"ג\ק"ג בטווח ארוך אחרי שמאגרי המגנזיום התמלאו.</a:t>
            </a:r>
          </a:p>
          <a:p>
            <a:pPr marL="285750" indent="-285750" algn="r" rt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e-IL" dirty="0"/>
              <a:t>ספורטאים ואנשים שעוסקים בעבודה גופנית מאומצת, ביחוד בחום ומזיעים הרבה צריכים לתסף על מנת למלא את הצריכה המוגברת של מגנזיום.</a:t>
            </a:r>
          </a:p>
          <a:p>
            <a:pPr marL="285750" indent="-285750" algn="r" rtl="1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e-IL" dirty="0"/>
              <a:t>סימנים למחסור:</a:t>
            </a:r>
          </a:p>
          <a:p>
            <a:pPr marL="742950" lvl="1" indent="-285750" algn="r" rt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e-IL" dirty="0"/>
              <a:t>התכווצויות שרירים פתאומיות (כמו של אישה בהריון בלילה)</a:t>
            </a:r>
          </a:p>
          <a:p>
            <a:pPr marL="742950" lvl="1" indent="-285750" algn="r" rt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e-IL" dirty="0"/>
              <a:t>בדיקות מגנזיום תוך תאי (לא בסרום הדם)</a:t>
            </a:r>
          </a:p>
          <a:p>
            <a:pPr marL="742950" lvl="1" indent="-285750" algn="r" rt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e-IL" dirty="0"/>
              <a:t>תופעות נוירופסיכיאטריות כמו טיקים אובססיות והתפרצויות זעם</a:t>
            </a:r>
          </a:p>
          <a:p>
            <a:pPr marL="742950" lvl="1" indent="-285750" algn="r" rt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e-IL" dirty="0"/>
              <a:t>אי סדירות קצב לב</a:t>
            </a:r>
          </a:p>
        </p:txBody>
      </p:sp>
    </p:spTree>
    <p:extLst>
      <p:ext uri="{BB962C8B-B14F-4D97-AF65-F5344CB8AC3E}">
        <p14:creationId xmlns:p14="http://schemas.microsoft.com/office/powerpoint/2010/main" val="7543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BA5211-8F79-414F-80D7-FD852EBBE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105" y="425823"/>
            <a:ext cx="1690200" cy="31592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4CE408-731A-4BBF-8385-E91085700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37" y="3811243"/>
            <a:ext cx="1690201" cy="2926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74BE6F-C9D4-4C2D-93DF-49E88632B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224" y="425823"/>
            <a:ext cx="1900877" cy="28265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7EC284-FAB1-44F4-A9B6-F7992FE8D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87" y="3811243"/>
            <a:ext cx="1596554" cy="291608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E6C143B-BFA8-475E-BEE5-D77F45F30A96}"/>
              </a:ext>
            </a:extLst>
          </p:cNvPr>
          <p:cNvGrpSpPr/>
          <p:nvPr/>
        </p:nvGrpSpPr>
        <p:grpSpPr>
          <a:xfrm>
            <a:off x="3611338" y="3794662"/>
            <a:ext cx="2523413" cy="2340464"/>
            <a:chOff x="3611338" y="3794662"/>
            <a:chExt cx="2523413" cy="23404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2DF8900-B32C-48EB-839B-EEF6A7569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3981" t="27018" r="8816" b="41237"/>
            <a:stretch/>
          </p:blipFill>
          <p:spPr>
            <a:xfrm>
              <a:off x="3697531" y="3794662"/>
              <a:ext cx="2437220" cy="1736562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8F2EE71-33A0-4CC4-BE47-BD74E88B1EFC}"/>
                </a:ext>
              </a:extLst>
            </p:cNvPr>
            <p:cNvSpPr/>
            <p:nvPr/>
          </p:nvSpPr>
          <p:spPr>
            <a:xfrm>
              <a:off x="3611338" y="4320988"/>
              <a:ext cx="1120990" cy="17481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ADF1041-E423-4243-B6D1-0216CFDAE63B}"/>
                </a:ext>
              </a:extLst>
            </p:cNvPr>
            <p:cNvSpPr/>
            <p:nvPr/>
          </p:nvSpPr>
          <p:spPr>
            <a:xfrm>
              <a:off x="4714406" y="4575536"/>
              <a:ext cx="1120990" cy="17481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DECD8E7-41CC-4C12-B1B9-BD04E750EE40}"/>
                </a:ext>
              </a:extLst>
            </p:cNvPr>
            <p:cNvSpPr txBox="1"/>
            <p:nvPr/>
          </p:nvSpPr>
          <p:spPr>
            <a:xfrm>
              <a:off x="3801034" y="5611906"/>
              <a:ext cx="14522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400" dirty="0"/>
                <a:t>48 מ"ג מגנזיום אלמנט לקפסולה</a:t>
              </a:r>
              <a:endParaRPr lang="en-US" sz="1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F2B2F1-24C8-4096-8E8A-AFCBC33C24C4}"/>
              </a:ext>
            </a:extLst>
          </p:cNvPr>
          <p:cNvGrpSpPr/>
          <p:nvPr/>
        </p:nvGrpSpPr>
        <p:grpSpPr>
          <a:xfrm>
            <a:off x="6612223" y="3374267"/>
            <a:ext cx="1900877" cy="3483733"/>
            <a:chOff x="6612223" y="3374267"/>
            <a:chExt cx="1900877" cy="348373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584C8C-CC85-4F9D-919D-6C5102DCA6F6}"/>
                </a:ext>
              </a:extLst>
            </p:cNvPr>
            <p:cNvSpPr txBox="1"/>
            <p:nvPr/>
          </p:nvSpPr>
          <p:spPr>
            <a:xfrm>
              <a:off x="6764468" y="6334780"/>
              <a:ext cx="14522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he-IL" sz="1400" dirty="0"/>
                <a:t>72 מ"ג מגנזיום אלמנט לקפסולה</a:t>
              </a:r>
              <a:endParaRPr lang="en-US" sz="1400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160D49F-8A28-4B88-8BCF-CDF13D08F23C}"/>
                </a:ext>
              </a:extLst>
            </p:cNvPr>
            <p:cNvGrpSpPr/>
            <p:nvPr/>
          </p:nvGrpSpPr>
          <p:grpSpPr>
            <a:xfrm>
              <a:off x="6612223" y="3374267"/>
              <a:ext cx="1900877" cy="3005339"/>
              <a:chOff x="6612225" y="3624062"/>
              <a:chExt cx="1900877" cy="300533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D47DC6D-9567-406A-AD52-4883B2C86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2225" y="3624062"/>
                <a:ext cx="1900877" cy="3005339"/>
              </a:xfrm>
              <a:prstGeom prst="rect">
                <a:avLst/>
              </a:prstGeom>
            </p:spPr>
          </p:pic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7A92F191-8078-4B3F-81C1-15C43EFFB9A9}"/>
                  </a:ext>
                </a:extLst>
              </p:cNvPr>
              <p:cNvSpPr/>
              <p:nvPr/>
            </p:nvSpPr>
            <p:spPr>
              <a:xfrm>
                <a:off x="7174029" y="4823010"/>
                <a:ext cx="1120990" cy="107577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63A6DA-3C99-4386-9D35-86EEC98CB9D8}"/>
              </a:ext>
            </a:extLst>
          </p:cNvPr>
          <p:cNvSpPr txBox="1"/>
          <p:nvPr/>
        </p:nvSpPr>
        <p:spPr>
          <a:xfrm>
            <a:off x="1687021" y="74709"/>
            <a:ext cx="1452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L Threonate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30FCF8-E709-40DA-A367-CE4D1CAED7B7}"/>
              </a:ext>
            </a:extLst>
          </p:cNvPr>
          <p:cNvSpPr txBox="1"/>
          <p:nvPr/>
        </p:nvSpPr>
        <p:spPr>
          <a:xfrm>
            <a:off x="6764468" y="74710"/>
            <a:ext cx="14522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Taurate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5E57E2-38E2-4D6B-BD03-D89DA0CAC430}"/>
              </a:ext>
            </a:extLst>
          </p:cNvPr>
          <p:cNvSpPr txBox="1"/>
          <p:nvPr/>
        </p:nvSpPr>
        <p:spPr>
          <a:xfrm>
            <a:off x="3482109" y="382486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dirty="0"/>
              <a:t>כיצד לקרוא תווית?</a:t>
            </a:r>
          </a:p>
          <a:p>
            <a:pPr algn="ctr" rtl="1"/>
            <a:r>
              <a:rPr lang="he-IL" dirty="0"/>
              <a:t>חפשו כמות מגנזיום בכמוסה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960</Words>
  <Application>Microsoft Office PowerPoint</Application>
  <PresentationFormat>On-screen Show (4:3)</PresentationFormat>
  <Paragraphs>103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 Ben-Zvi - Omega3Galil</dc:creator>
  <cp:lastModifiedBy>Guy Ben-Zvi - Omega3Galil</cp:lastModifiedBy>
  <cp:revision>8</cp:revision>
  <dcterms:created xsi:type="dcterms:W3CDTF">2018-10-07T07:00:29Z</dcterms:created>
  <dcterms:modified xsi:type="dcterms:W3CDTF">2018-11-25T16:46:38Z</dcterms:modified>
</cp:coreProperties>
</file>